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  <p:sldId id="268" r:id="rId65"/>
    <p:sldId id="269" r:id="rId66"/>
    <p:sldId id="270" r:id="rId67"/>
    <p:sldId id="271" r:id="rId68"/>
    <p:sldId id="272" r:id="rId69"/>
    <p:sldId id="273" r:id="rId70"/>
    <p:sldId id="274" r:id="rId71"/>
    <p:sldId id="275" r:id="rId72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League Spartan" charset="1" panose="00000800000000000000"/>
      <p:regular r:id="rId12"/>
    </p:embeddedFont>
    <p:embeddedFont>
      <p:font typeface="Raleway" charset="1" panose="00000000000000000000"/>
      <p:regular r:id="rId13"/>
    </p:embeddedFont>
    <p:embeddedFont>
      <p:font typeface="Raleway Bold" charset="1" panose="00000000000000000000"/>
      <p:regular r:id="rId14"/>
    </p:embeddedFont>
    <p:embeddedFont>
      <p:font typeface="Raleway Italics" charset="1" panose="00000000000000000000"/>
      <p:regular r:id="rId15"/>
    </p:embeddedFont>
    <p:embeddedFont>
      <p:font typeface="Raleway Bold Italics" charset="1" panose="00000000000000000000"/>
      <p:regular r:id="rId16"/>
    </p:embeddedFont>
    <p:embeddedFont>
      <p:font typeface="Raleway Thin" charset="1" panose="00000000000000000000"/>
      <p:regular r:id="rId17"/>
    </p:embeddedFont>
    <p:embeddedFont>
      <p:font typeface="Raleway Thin Italics" charset="1" panose="00000000000000000000"/>
      <p:regular r:id="rId18"/>
    </p:embeddedFont>
    <p:embeddedFont>
      <p:font typeface="Raleway Extra-Light" charset="1" panose="00000000000000000000"/>
      <p:regular r:id="rId19"/>
    </p:embeddedFont>
    <p:embeddedFont>
      <p:font typeface="Raleway Extra-Light Italics" charset="1" panose="00000000000000000000"/>
      <p:regular r:id="rId20"/>
    </p:embeddedFont>
    <p:embeddedFont>
      <p:font typeface="Raleway Light" charset="1" panose="00000000000000000000"/>
      <p:regular r:id="rId21"/>
    </p:embeddedFont>
    <p:embeddedFont>
      <p:font typeface="Raleway Light Italics" charset="1" panose="00000000000000000000"/>
      <p:regular r:id="rId22"/>
    </p:embeddedFont>
    <p:embeddedFont>
      <p:font typeface="Raleway Medium" charset="1" panose="00000000000000000000"/>
      <p:regular r:id="rId23"/>
    </p:embeddedFont>
    <p:embeddedFont>
      <p:font typeface="Raleway Medium Italics" charset="1" panose="00000000000000000000"/>
      <p:regular r:id="rId24"/>
    </p:embeddedFont>
    <p:embeddedFont>
      <p:font typeface="Raleway Semi-Bold" charset="1" panose="00000000000000000000"/>
      <p:regular r:id="rId25"/>
    </p:embeddedFont>
    <p:embeddedFont>
      <p:font typeface="Raleway Semi-Bold Italics" charset="1" panose="00000000000000000000"/>
      <p:regular r:id="rId26"/>
    </p:embeddedFont>
    <p:embeddedFont>
      <p:font typeface="Raleway Ultra-Bold" charset="1" panose="00000000000000000000"/>
      <p:regular r:id="rId27"/>
    </p:embeddedFont>
    <p:embeddedFont>
      <p:font typeface="Raleway Ultra-Bold Italics" charset="1" panose="00000000000000000000"/>
      <p:regular r:id="rId28"/>
    </p:embeddedFont>
    <p:embeddedFont>
      <p:font typeface="Raleway Heavy" charset="1" panose="00000000000000000000"/>
      <p:regular r:id="rId29"/>
    </p:embeddedFont>
    <p:embeddedFont>
      <p:font typeface="Raleway Heavy Italics" charset="1" panose="00000000000000000000"/>
      <p:regular r:id="rId30"/>
    </p:embeddedFont>
    <p:embeddedFont>
      <p:font typeface="Josefin Sans" charset="1" panose="00000500000000000000"/>
      <p:regular r:id="rId31"/>
    </p:embeddedFont>
    <p:embeddedFont>
      <p:font typeface="Josefin Sans Bold" charset="1" panose="00000800000000000000"/>
      <p:regular r:id="rId32"/>
    </p:embeddedFont>
    <p:embeddedFont>
      <p:font typeface="Josefin Sans Italics" charset="1" panose="00000500000000000000"/>
      <p:regular r:id="rId33"/>
    </p:embeddedFont>
    <p:embeddedFont>
      <p:font typeface="Josefin Sans Bold Italics" charset="1" panose="00000800000000000000"/>
      <p:regular r:id="rId34"/>
    </p:embeddedFont>
    <p:embeddedFont>
      <p:font typeface="Josefin Sans Thin" charset="1" panose="00000300000000000000"/>
      <p:regular r:id="rId35"/>
    </p:embeddedFont>
    <p:embeddedFont>
      <p:font typeface="Josefin Sans Thin Italics" charset="1" panose="00000300000000000000"/>
      <p:regular r:id="rId36"/>
    </p:embeddedFont>
    <p:embeddedFont>
      <p:font typeface="Josefin Sans Light" charset="1" panose="00000400000000000000"/>
      <p:regular r:id="rId37"/>
    </p:embeddedFont>
    <p:embeddedFont>
      <p:font typeface="Josefin Sans Light Italics" charset="1" panose="00000400000000000000"/>
      <p:regular r:id="rId38"/>
    </p:embeddedFont>
    <p:embeddedFont>
      <p:font typeface="Josefin Sans Semi-Bold" charset="1" panose="00000700000000000000"/>
      <p:regular r:id="rId39"/>
    </p:embeddedFont>
    <p:embeddedFont>
      <p:font typeface="Josefin Sans Semi-Bold Italics" charset="1" panose="00000700000000000000"/>
      <p:regular r:id="rId40"/>
    </p:embeddedFont>
    <p:embeddedFont>
      <p:font typeface="Open Sauce" charset="1" panose="00000500000000000000"/>
      <p:regular r:id="rId41"/>
    </p:embeddedFont>
    <p:embeddedFont>
      <p:font typeface="Open Sauce Bold" charset="1" panose="00000800000000000000"/>
      <p:regular r:id="rId42"/>
    </p:embeddedFont>
    <p:embeddedFont>
      <p:font typeface="Open Sauce Italics" charset="1" panose="00000500000000000000"/>
      <p:regular r:id="rId43"/>
    </p:embeddedFont>
    <p:embeddedFont>
      <p:font typeface="Open Sauce Bold Italics" charset="1" panose="00000800000000000000"/>
      <p:regular r:id="rId44"/>
    </p:embeddedFont>
    <p:embeddedFont>
      <p:font typeface="Open Sauce Light" charset="1" panose="00000400000000000000"/>
      <p:regular r:id="rId45"/>
    </p:embeddedFont>
    <p:embeddedFont>
      <p:font typeface="Open Sauce Light Italics" charset="1" panose="00000400000000000000"/>
      <p:regular r:id="rId46"/>
    </p:embeddedFont>
    <p:embeddedFont>
      <p:font typeface="Open Sauce Medium" charset="1" panose="00000600000000000000"/>
      <p:regular r:id="rId47"/>
    </p:embeddedFont>
    <p:embeddedFont>
      <p:font typeface="Open Sauce Medium Italics" charset="1" panose="00000600000000000000"/>
      <p:regular r:id="rId48"/>
    </p:embeddedFont>
    <p:embeddedFont>
      <p:font typeface="Open Sauce Semi-Bold" charset="1" panose="00000700000000000000"/>
      <p:regular r:id="rId49"/>
    </p:embeddedFont>
    <p:embeddedFont>
      <p:font typeface="Open Sauce Semi-Bold Italics" charset="1" panose="00000700000000000000"/>
      <p:regular r:id="rId50"/>
    </p:embeddedFont>
    <p:embeddedFont>
      <p:font typeface="Open Sauce Heavy" charset="1" panose="00000A00000000000000"/>
      <p:regular r:id="rId51"/>
    </p:embeddedFont>
    <p:embeddedFont>
      <p:font typeface="Open Sauce Heavy Italics" charset="1" panose="00000A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64" Target="slides/slide12.xml" Type="http://schemas.openxmlformats.org/officeDocument/2006/relationships/slide"/><Relationship Id="rId65" Target="slides/slide13.xml" Type="http://schemas.openxmlformats.org/officeDocument/2006/relationships/slide"/><Relationship Id="rId66" Target="slides/slide14.xml" Type="http://schemas.openxmlformats.org/officeDocument/2006/relationships/slide"/><Relationship Id="rId67" Target="slides/slide15.xml" Type="http://schemas.openxmlformats.org/officeDocument/2006/relationships/slide"/><Relationship Id="rId68" Target="slides/slide16.xml" Type="http://schemas.openxmlformats.org/officeDocument/2006/relationships/slide"/><Relationship Id="rId69" Target="slides/slide17.xml" Type="http://schemas.openxmlformats.org/officeDocument/2006/relationships/slide"/><Relationship Id="rId7" Target="fonts/font7.fntdata" Type="http://schemas.openxmlformats.org/officeDocument/2006/relationships/font"/><Relationship Id="rId70" Target="slides/slide18.xml" Type="http://schemas.openxmlformats.org/officeDocument/2006/relationships/slide"/><Relationship Id="rId71" Target="slides/slide19.xml" Type="http://schemas.openxmlformats.org/officeDocument/2006/relationships/slide"/><Relationship Id="rId72" Target="slides/slide20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9.gif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https://www.tooplate.com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35725" y="6331483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93219" y="-6031697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77153" y="3226603"/>
            <a:ext cx="12816507" cy="4184511"/>
            <a:chOff x="0" y="0"/>
            <a:chExt cx="2475076" cy="808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5076" cy="808097"/>
            </a:xfrm>
            <a:custGeom>
              <a:avLst/>
              <a:gdLst/>
              <a:ahLst/>
              <a:cxnLst/>
              <a:rect r="r" b="b" t="t" l="l"/>
              <a:pathLst>
                <a:path h="808097" w="2475076">
                  <a:moveTo>
                    <a:pt x="0" y="0"/>
                  </a:moveTo>
                  <a:lnTo>
                    <a:pt x="2475076" y="0"/>
                  </a:lnTo>
                  <a:lnTo>
                    <a:pt x="2475076" y="808097"/>
                  </a:lnTo>
                  <a:lnTo>
                    <a:pt x="0" y="808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475076" cy="82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29415" y="2706329"/>
            <a:ext cx="7365492" cy="822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79404" y="4558254"/>
            <a:ext cx="13189000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HACKATHON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HOW TO WIN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9430910" y="-1440546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86303" y="518037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2467" y="4436979"/>
            <a:ext cx="15723065" cy="503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9"/>
              </a:lnSpc>
            </a:pPr>
            <a:r>
              <a:rPr lang="en-US" sz="3252" spc="318">
                <a:solidFill>
                  <a:srgbClr val="231F20"/>
                </a:solidFill>
                <a:latin typeface="Oswald"/>
              </a:rPr>
              <a:t>NOT ONLY CONNECT WITH THE BACKEND:</a:t>
            </a:r>
          </a:p>
          <a:p>
            <a:pPr algn="just" marL="702311" indent="-351156" lvl="1">
              <a:lnSpc>
                <a:spcPts val="4489"/>
              </a:lnSpc>
              <a:buFont typeface="Arial"/>
              <a:buChar char="•"/>
            </a:pPr>
            <a:r>
              <a:rPr lang="en-US" sz="3252" spc="318">
                <a:solidFill>
                  <a:srgbClr val="231F20"/>
                </a:solidFill>
                <a:latin typeface="Oswald"/>
              </a:rPr>
              <a:t>CREATE BACKEND API FOR LOG IN AND STORE DATA IN DATABASE</a:t>
            </a:r>
          </a:p>
          <a:p>
            <a:pPr algn="just" marL="702311" indent="-351156" lvl="1">
              <a:lnSpc>
                <a:spcPts val="4489"/>
              </a:lnSpc>
              <a:buFont typeface="Arial"/>
              <a:buChar char="•"/>
            </a:pPr>
            <a:r>
              <a:rPr lang="en-US" sz="3252" spc="318">
                <a:solidFill>
                  <a:srgbClr val="231F20"/>
                </a:solidFill>
                <a:latin typeface="Oswald"/>
              </a:rPr>
              <a:t>PASS LOG IN CREDENTIAL FROM FRONTEND ( 2-5 CREDENTIAL ENOGUH. 1 FOR ADMIN , REST FOR USERS)</a:t>
            </a:r>
          </a:p>
          <a:p>
            <a:pPr algn="just" marL="702311" indent="-351156" lvl="1">
              <a:lnSpc>
                <a:spcPts val="4489"/>
              </a:lnSpc>
              <a:buFont typeface="Arial"/>
              <a:buChar char="•"/>
            </a:pPr>
            <a:r>
              <a:rPr lang="en-US" sz="3252" spc="318">
                <a:solidFill>
                  <a:srgbClr val="231F20"/>
                </a:solidFill>
                <a:latin typeface="Oswald"/>
              </a:rPr>
              <a:t>CREATE DUMMY ADMIN PANEL AND USER PANEL AND CHECK WITH CREDENTIALS</a:t>
            </a:r>
          </a:p>
          <a:p>
            <a:pPr algn="just">
              <a:lnSpc>
                <a:spcPts val="4489"/>
              </a:lnSpc>
            </a:pPr>
          </a:p>
          <a:p>
            <a:pPr algn="just">
              <a:lnSpc>
                <a:spcPts val="4489"/>
              </a:lnSpc>
            </a:pPr>
          </a:p>
          <a:p>
            <a:pPr algn="just">
              <a:lnSpc>
                <a:spcPts val="4489"/>
              </a:lnSpc>
            </a:pPr>
          </a:p>
          <a:p>
            <a:pPr algn="just">
              <a:lnSpc>
                <a:spcPts val="448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887923">
            <a:off x="-9450304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7631" y="2747244"/>
            <a:ext cx="12072732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4. PREPARE WITH IN GENERAL FEATURES</a:t>
            </a:r>
          </a:p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(for the competition like leading university)</a:t>
            </a:r>
          </a:p>
          <a:p>
            <a:pPr>
              <a:lnSpc>
                <a:spcPts val="351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9430910" y="-1440546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4740857"/>
            <a:ext cx="17259300" cy="330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6"/>
              </a:lnSpc>
            </a:pPr>
            <a:r>
              <a:rPr lang="en-US" sz="3178" spc="311">
                <a:solidFill>
                  <a:srgbClr val="231F20"/>
                </a:solidFill>
                <a:latin typeface="Raleway Bold"/>
              </a:rPr>
              <a:t>MOST USEFUL PREPARATION:</a:t>
            </a:r>
          </a:p>
          <a:p>
            <a:pPr algn="just" marL="686190" indent="-343095" lvl="1">
              <a:lnSpc>
                <a:spcPts val="4386"/>
              </a:lnSpc>
              <a:buFont typeface="Arial"/>
              <a:buChar char="•"/>
            </a:pPr>
            <a:r>
              <a:rPr lang="en-US" sz="3178" spc="311">
                <a:solidFill>
                  <a:srgbClr val="231F20"/>
                </a:solidFill>
                <a:latin typeface="Raleway"/>
              </a:rPr>
              <a:t>FORM (2-3 VARIABLE) -&gt; STORE IN VARIABLE -&gt; PASS TO BACKEND</a:t>
            </a:r>
          </a:p>
          <a:p>
            <a:pPr algn="just" marL="686190" indent="-343095" lvl="1">
              <a:lnSpc>
                <a:spcPts val="4386"/>
              </a:lnSpc>
              <a:buFont typeface="Arial"/>
              <a:buChar char="•"/>
            </a:pPr>
            <a:r>
              <a:rPr lang="en-US" sz="3178" spc="311">
                <a:solidFill>
                  <a:srgbClr val="231F20"/>
                </a:solidFill>
                <a:latin typeface="Raleway"/>
              </a:rPr>
              <a:t>JSON TO CART WITH MAPPING</a:t>
            </a:r>
          </a:p>
          <a:p>
            <a:pPr algn="just">
              <a:lnSpc>
                <a:spcPts val="4386"/>
              </a:lnSpc>
            </a:pPr>
          </a:p>
          <a:p>
            <a:pPr algn="just">
              <a:lnSpc>
                <a:spcPts val="4386"/>
              </a:lnSpc>
            </a:pPr>
          </a:p>
          <a:p>
            <a:pPr algn="just">
              <a:lnSpc>
                <a:spcPts val="438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887923">
            <a:off x="-9450304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08915" y="4585006"/>
            <a:ext cx="813774" cy="772345"/>
          </a:xfrm>
          <a:custGeom>
            <a:avLst/>
            <a:gdLst/>
            <a:ahLst/>
            <a:cxnLst/>
            <a:rect r="r" b="b" t="t" l="l"/>
            <a:pathLst>
              <a:path h="772345" w="813774">
                <a:moveTo>
                  <a:pt x="0" y="0"/>
                </a:moveTo>
                <a:lnTo>
                  <a:pt x="813773" y="0"/>
                </a:lnTo>
                <a:lnTo>
                  <a:pt x="813773" y="772346"/>
                </a:lnTo>
                <a:lnTo>
                  <a:pt x="0" y="772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2688" y="4585006"/>
            <a:ext cx="813774" cy="772345"/>
          </a:xfrm>
          <a:custGeom>
            <a:avLst/>
            <a:gdLst/>
            <a:ahLst/>
            <a:cxnLst/>
            <a:rect r="r" b="b" t="t" l="l"/>
            <a:pathLst>
              <a:path h="772345" w="813774">
                <a:moveTo>
                  <a:pt x="0" y="0"/>
                </a:moveTo>
                <a:lnTo>
                  <a:pt x="813774" y="0"/>
                </a:lnTo>
                <a:lnTo>
                  <a:pt x="813774" y="772346"/>
                </a:lnTo>
                <a:lnTo>
                  <a:pt x="0" y="772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52266" y="4585006"/>
            <a:ext cx="813774" cy="772345"/>
          </a:xfrm>
          <a:custGeom>
            <a:avLst/>
            <a:gdLst/>
            <a:ahLst/>
            <a:cxnLst/>
            <a:rect r="r" b="b" t="t" l="l"/>
            <a:pathLst>
              <a:path h="772345" w="813774">
                <a:moveTo>
                  <a:pt x="0" y="0"/>
                </a:moveTo>
                <a:lnTo>
                  <a:pt x="813774" y="0"/>
                </a:lnTo>
                <a:lnTo>
                  <a:pt x="813774" y="772346"/>
                </a:lnTo>
                <a:lnTo>
                  <a:pt x="0" y="772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86303" y="518037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7631" y="2747244"/>
            <a:ext cx="12072732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4. PREPARE WITH IN GENERAL FEATURES</a:t>
            </a:r>
          </a:p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(for any competition)</a:t>
            </a:r>
          </a:p>
          <a:p>
            <a:pPr>
              <a:lnSpc>
                <a:spcPts val="351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9430910" y="-1440546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86303" y="518037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9876" y="4750382"/>
            <a:ext cx="15905515" cy="36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22" spc="296">
                <a:solidFill>
                  <a:srgbClr val="231F20"/>
                </a:solidFill>
                <a:latin typeface="Raleway Bold"/>
              </a:rPr>
              <a:t>USEFUL FEATURES:</a:t>
            </a:r>
          </a:p>
          <a:p>
            <a:pPr algn="just" marL="652514" indent="-326257" lvl="1">
              <a:lnSpc>
                <a:spcPts val="4170"/>
              </a:lnSpc>
              <a:buFont typeface="Arial"/>
              <a:buChar char="•"/>
            </a:pPr>
            <a:r>
              <a:rPr lang="en-US" sz="3022" spc="296">
                <a:solidFill>
                  <a:srgbClr val="231F20"/>
                </a:solidFill>
                <a:latin typeface="Raleway"/>
              </a:rPr>
              <a:t>MAP(OPENSTREETMAP /LEAFLET) API CALL (GET A CERTAIN POINT AND STORE VARIABLE)</a:t>
            </a:r>
          </a:p>
          <a:p>
            <a:pPr algn="just" marL="652514" indent="-326257" lvl="1">
              <a:lnSpc>
                <a:spcPts val="4170"/>
              </a:lnSpc>
              <a:buFont typeface="Arial"/>
              <a:buChar char="•"/>
            </a:pPr>
            <a:r>
              <a:rPr lang="en-US" sz="3022" spc="296">
                <a:solidFill>
                  <a:srgbClr val="231F20"/>
                </a:solidFill>
                <a:latin typeface="Raleway"/>
              </a:rPr>
              <a:t>CHAT(USING SOCKET/ FIREBASE), </a:t>
            </a:r>
          </a:p>
          <a:p>
            <a:pPr algn="just" marL="652514" indent="-326257" lvl="1">
              <a:lnSpc>
                <a:spcPts val="4170"/>
              </a:lnSpc>
              <a:buFont typeface="Arial"/>
              <a:buChar char="•"/>
            </a:pPr>
            <a:r>
              <a:rPr lang="en-US" sz="3022" spc="296">
                <a:solidFill>
                  <a:srgbClr val="231F20"/>
                </a:solidFill>
                <a:latin typeface="Raleway"/>
              </a:rPr>
              <a:t>VOICE CALL-VIDEO CALL- SCREEN SHARE(ZEGO CLOUD/AGORA)</a:t>
            </a:r>
          </a:p>
          <a:p>
            <a:pPr algn="just" marL="652514" indent="-326257" lvl="1">
              <a:lnSpc>
                <a:spcPts val="4170"/>
              </a:lnSpc>
              <a:buFont typeface="Arial"/>
              <a:buChar char="•"/>
            </a:pPr>
            <a:r>
              <a:rPr lang="en-US" sz="3022" spc="296">
                <a:solidFill>
                  <a:srgbClr val="231F20"/>
                </a:solidFill>
                <a:latin typeface="Raleway"/>
              </a:rPr>
              <a:t>PAYMENT GATEWAY</a:t>
            </a:r>
          </a:p>
          <a:p>
            <a:pPr algn="just" marL="652514" indent="-326257" lvl="1">
              <a:lnSpc>
                <a:spcPts val="4170"/>
              </a:lnSpc>
              <a:buFont typeface="Arial"/>
              <a:buChar char="•"/>
            </a:pPr>
            <a:r>
              <a:rPr lang="en-US" sz="3022" spc="296">
                <a:solidFill>
                  <a:srgbClr val="231F20"/>
                </a:solidFill>
                <a:latin typeface="Raleway"/>
              </a:rPr>
              <a:t>IMAGE EDIT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87923">
            <a:off x="-9450304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7969" y="3226567"/>
            <a:ext cx="12072732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4. PREPARATION ON IN-GENERAL FEATURES</a:t>
            </a:r>
          </a:p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(for any competition)</a:t>
            </a:r>
          </a:p>
          <a:p>
            <a:pPr>
              <a:lnSpc>
                <a:spcPts val="351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9430910" y="-1440546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86303" y="518037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9876" y="4750382"/>
            <a:ext cx="15905515" cy="260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22" spc="296">
                <a:solidFill>
                  <a:srgbClr val="231F20"/>
                </a:solidFill>
                <a:latin typeface="Raleway Bold"/>
              </a:rPr>
              <a:t>USEFUL FEATURES USING FRAMEWORK’S PACKAGE:</a:t>
            </a:r>
          </a:p>
          <a:p>
            <a:pPr algn="just" marL="652514" indent="-326257" lvl="1">
              <a:lnSpc>
                <a:spcPts val="4170"/>
              </a:lnSpc>
              <a:buFont typeface="Arial"/>
              <a:buChar char="•"/>
            </a:pPr>
            <a:r>
              <a:rPr lang="en-US" sz="3022" spc="296">
                <a:solidFill>
                  <a:srgbClr val="231F20"/>
                </a:solidFill>
                <a:latin typeface="Raleway"/>
              </a:rPr>
              <a:t>TEXT TO SPEECH (STORE VARIABLE)</a:t>
            </a:r>
          </a:p>
          <a:p>
            <a:pPr algn="just" marL="652514" indent="-326257" lvl="1">
              <a:lnSpc>
                <a:spcPts val="4170"/>
              </a:lnSpc>
              <a:buFont typeface="Arial"/>
              <a:buChar char="•"/>
            </a:pPr>
            <a:r>
              <a:rPr lang="en-US" sz="3022" spc="296">
                <a:solidFill>
                  <a:srgbClr val="231F20"/>
                </a:solidFill>
                <a:latin typeface="Raleway"/>
              </a:rPr>
              <a:t>SPEECH TO TEXT (STORE IN VARIABLE)</a:t>
            </a:r>
          </a:p>
          <a:p>
            <a:pPr algn="just" marL="652514" indent="-326257" lvl="1">
              <a:lnSpc>
                <a:spcPts val="4170"/>
              </a:lnSpc>
              <a:buFont typeface="Arial"/>
              <a:buChar char="•"/>
            </a:pPr>
            <a:r>
              <a:rPr lang="en-US" sz="3022" spc="296">
                <a:solidFill>
                  <a:srgbClr val="231F20"/>
                </a:solidFill>
                <a:latin typeface="Raleway"/>
              </a:rPr>
              <a:t>DASHBOARD GRAPH</a:t>
            </a:r>
          </a:p>
          <a:p>
            <a:pPr algn="just" marL="652514" indent="-326257" lvl="1">
              <a:lnSpc>
                <a:spcPts val="4170"/>
              </a:lnSpc>
              <a:buFont typeface="Arial"/>
              <a:buChar char="•"/>
            </a:pPr>
            <a:r>
              <a:rPr lang="en-US" sz="3022" spc="296">
                <a:solidFill>
                  <a:srgbClr val="231F20"/>
                </a:solidFill>
                <a:latin typeface="Raleway"/>
              </a:rPr>
              <a:t>TOAST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87923">
            <a:off x="-9450304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7969" y="3226567"/>
            <a:ext cx="12072732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4. PREPARATION ON IN-GENERAL FEATURES</a:t>
            </a:r>
          </a:p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(for any competition)</a:t>
            </a:r>
          </a:p>
          <a:p>
            <a:pPr>
              <a:lnSpc>
                <a:spcPts val="351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9430910" y="-1440546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86303" y="518037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3785" y="4040002"/>
            <a:ext cx="15905515" cy="51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0"/>
              </a:lnSpc>
            </a:pPr>
            <a:r>
              <a:rPr lang="en-US" sz="3022" spc="296">
                <a:solidFill>
                  <a:srgbClr val="231F20"/>
                </a:solidFill>
                <a:latin typeface="Raleway Bold"/>
              </a:rPr>
              <a:t>KNOW THE ENVIRONMENT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87923">
            <a:off x="-9450304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7969" y="3226567"/>
            <a:ext cx="1207273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5. GET EXPERIENCE FROM FIRST HACKATHON</a:t>
            </a:r>
          </a:p>
          <a:p>
            <a:pPr>
              <a:lnSpc>
                <a:spcPts val="351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6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03497"/>
            <a:ext cx="18288000" cy="4116330"/>
            <a:chOff x="0" y="0"/>
            <a:chExt cx="4816593" cy="1084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4136"/>
            </a:xfrm>
            <a:custGeom>
              <a:avLst/>
              <a:gdLst/>
              <a:ahLst/>
              <a:cxnLst/>
              <a:rect r="r" b="b" t="t" l="l"/>
              <a:pathLst>
                <a:path h="108413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62546"/>
                  </a:lnTo>
                  <a:cubicBezTo>
                    <a:pt x="4816592" y="1074470"/>
                    <a:pt x="4806926" y="1084136"/>
                    <a:pt x="4795002" y="1084136"/>
                  </a:cubicBezTo>
                  <a:lnTo>
                    <a:pt x="21590" y="1084136"/>
                  </a:lnTo>
                  <a:cubicBezTo>
                    <a:pt x="9666" y="1084136"/>
                    <a:pt x="0" y="1074470"/>
                    <a:pt x="0" y="106254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D71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11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29813" y="8196720"/>
            <a:ext cx="12828375" cy="1311753"/>
            <a:chOff x="0" y="0"/>
            <a:chExt cx="397441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74417" cy="406400"/>
            </a:xfrm>
            <a:custGeom>
              <a:avLst/>
              <a:gdLst/>
              <a:ahLst/>
              <a:cxnLst/>
              <a:rect r="r" b="b" t="t" l="l"/>
              <a:pathLst>
                <a:path h="406400" w="3974417">
                  <a:moveTo>
                    <a:pt x="3771217" y="0"/>
                  </a:moveTo>
                  <a:cubicBezTo>
                    <a:pt x="3883441" y="0"/>
                    <a:pt x="3974417" y="90976"/>
                    <a:pt x="3974417" y="203200"/>
                  </a:cubicBezTo>
                  <a:cubicBezTo>
                    <a:pt x="3974417" y="315424"/>
                    <a:pt x="3883441" y="406400"/>
                    <a:pt x="37712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974417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43770" y="1028700"/>
            <a:ext cx="13200459" cy="6552228"/>
          </a:xfrm>
          <a:custGeom>
            <a:avLst/>
            <a:gdLst/>
            <a:ahLst/>
            <a:cxnLst/>
            <a:rect r="r" b="b" t="t" l="l"/>
            <a:pathLst>
              <a:path h="6552228" w="13200459">
                <a:moveTo>
                  <a:pt x="0" y="0"/>
                </a:moveTo>
                <a:lnTo>
                  <a:pt x="13200460" y="0"/>
                </a:lnTo>
                <a:lnTo>
                  <a:pt x="13200460" y="6552228"/>
                </a:lnTo>
                <a:lnTo>
                  <a:pt x="0" y="655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32261" y="8245683"/>
            <a:ext cx="10223477" cy="115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0"/>
              </a:lnSpc>
              <a:spcBef>
                <a:spcPct val="0"/>
              </a:spcBef>
            </a:pPr>
            <a:r>
              <a:rPr lang="en-US" sz="6000" spc="900">
                <a:solidFill>
                  <a:srgbClr val="FD717C"/>
                </a:solidFill>
                <a:latin typeface="League Spartan Bold"/>
              </a:rPr>
              <a:t>HACKATHON DAY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23239" y="8622239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175715">
            <a:off x="-1954702" y="-145099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6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48627"/>
            <a:ext cx="18288000" cy="4116330"/>
            <a:chOff x="0" y="0"/>
            <a:chExt cx="4816593" cy="1084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4136"/>
            </a:xfrm>
            <a:custGeom>
              <a:avLst/>
              <a:gdLst/>
              <a:ahLst/>
              <a:cxnLst/>
              <a:rect r="r" b="b" t="t" l="l"/>
              <a:pathLst>
                <a:path h="108413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62546"/>
                  </a:lnTo>
                  <a:cubicBezTo>
                    <a:pt x="4816592" y="1074470"/>
                    <a:pt x="4806926" y="1084136"/>
                    <a:pt x="4795002" y="1084136"/>
                  </a:cubicBezTo>
                  <a:lnTo>
                    <a:pt x="21590" y="1084136"/>
                  </a:lnTo>
                  <a:cubicBezTo>
                    <a:pt x="9666" y="1084136"/>
                    <a:pt x="0" y="1074470"/>
                    <a:pt x="0" y="106254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D71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11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58861" y="1028700"/>
            <a:ext cx="12828375" cy="1311753"/>
            <a:chOff x="0" y="0"/>
            <a:chExt cx="397441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74417" cy="406400"/>
            </a:xfrm>
            <a:custGeom>
              <a:avLst/>
              <a:gdLst/>
              <a:ahLst/>
              <a:cxnLst/>
              <a:rect r="r" b="b" t="t" l="l"/>
              <a:pathLst>
                <a:path h="406400" w="3974417">
                  <a:moveTo>
                    <a:pt x="3771217" y="0"/>
                  </a:moveTo>
                  <a:cubicBezTo>
                    <a:pt x="3883441" y="0"/>
                    <a:pt x="3974417" y="90976"/>
                    <a:pt x="3974417" y="203200"/>
                  </a:cubicBezTo>
                  <a:cubicBezTo>
                    <a:pt x="3974417" y="315424"/>
                    <a:pt x="3883441" y="406400"/>
                    <a:pt x="37712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974417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23239" y="8622239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75715">
            <a:off x="-1954702" y="-145099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05557" y="2235902"/>
            <a:ext cx="6934983" cy="6934983"/>
          </a:xfrm>
          <a:custGeom>
            <a:avLst/>
            <a:gdLst/>
            <a:ahLst/>
            <a:cxnLst/>
            <a:rect r="r" b="b" t="t" l="l"/>
            <a:pathLst>
              <a:path h="6934983" w="6934983">
                <a:moveTo>
                  <a:pt x="0" y="0"/>
                </a:moveTo>
                <a:lnTo>
                  <a:pt x="6934983" y="0"/>
                </a:lnTo>
                <a:lnTo>
                  <a:pt x="6934983" y="6934982"/>
                </a:lnTo>
                <a:lnTo>
                  <a:pt x="0" y="693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61310" y="1077663"/>
            <a:ext cx="10223477" cy="115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0"/>
              </a:lnSpc>
              <a:spcBef>
                <a:spcPct val="0"/>
              </a:spcBef>
            </a:pPr>
            <a:r>
              <a:rPr lang="en-US" sz="6000" spc="900">
                <a:solidFill>
                  <a:srgbClr val="FD717C"/>
                </a:solidFill>
                <a:latin typeface="League Spartan Bold"/>
              </a:rPr>
              <a:t>IMPACT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6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84143"/>
            <a:ext cx="18288000" cy="4116330"/>
            <a:chOff x="0" y="0"/>
            <a:chExt cx="4816593" cy="1084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4136"/>
            </a:xfrm>
            <a:custGeom>
              <a:avLst/>
              <a:gdLst/>
              <a:ahLst/>
              <a:cxnLst/>
              <a:rect r="r" b="b" t="t" l="l"/>
              <a:pathLst>
                <a:path h="108413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62546"/>
                  </a:lnTo>
                  <a:cubicBezTo>
                    <a:pt x="4816592" y="1074470"/>
                    <a:pt x="4806926" y="1084136"/>
                    <a:pt x="4795002" y="1084136"/>
                  </a:cubicBezTo>
                  <a:lnTo>
                    <a:pt x="21590" y="1084136"/>
                  </a:lnTo>
                  <a:cubicBezTo>
                    <a:pt x="9666" y="1084136"/>
                    <a:pt x="0" y="1074470"/>
                    <a:pt x="0" y="106254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D71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11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58861" y="1028700"/>
            <a:ext cx="12828375" cy="1311753"/>
            <a:chOff x="0" y="0"/>
            <a:chExt cx="397441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74417" cy="406400"/>
            </a:xfrm>
            <a:custGeom>
              <a:avLst/>
              <a:gdLst/>
              <a:ahLst/>
              <a:cxnLst/>
              <a:rect r="r" b="b" t="t" l="l"/>
              <a:pathLst>
                <a:path h="406400" w="3974417">
                  <a:moveTo>
                    <a:pt x="3771217" y="0"/>
                  </a:moveTo>
                  <a:cubicBezTo>
                    <a:pt x="3883441" y="0"/>
                    <a:pt x="3974417" y="90976"/>
                    <a:pt x="3974417" y="203200"/>
                  </a:cubicBezTo>
                  <a:cubicBezTo>
                    <a:pt x="3974417" y="315424"/>
                    <a:pt x="3883441" y="406400"/>
                    <a:pt x="37712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974417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23239" y="8622239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75715">
            <a:off x="-1954702" y="-145099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61310" y="1077663"/>
            <a:ext cx="10223477" cy="115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0"/>
              </a:lnSpc>
              <a:spcBef>
                <a:spcPct val="0"/>
              </a:spcBef>
            </a:pPr>
            <a:r>
              <a:rPr lang="en-US" sz="6000" spc="900">
                <a:solidFill>
                  <a:srgbClr val="FD717C"/>
                </a:solidFill>
                <a:latin typeface="League Spartan Bold"/>
              </a:rPr>
              <a:t>HACKATHON FLOW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834094">
            <a:off x="6622270" y="8006548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861716">
            <a:off x="11065603" y="553128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4492446"/>
            <a:ext cx="2556583" cy="187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SYSTEM ARCHITECTURE</a:t>
            </a:r>
          </a:p>
          <a:p>
            <a:pPr algn="ctr">
              <a:lnSpc>
                <a:spcPts val="3737"/>
              </a:lnSpc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AND FEATURES </a:t>
            </a:r>
          </a:p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17303" y="2978127"/>
            <a:ext cx="3294002" cy="187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CREATE A MVP OF MAIN FEATURE FIRST( AT LEAST WORKS)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95693" y="7329678"/>
            <a:ext cx="3294002" cy="187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PREPARE PRESENTATION AND BACKUP SCREEN RECORD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51917" y="5166906"/>
            <a:ext cx="3294002" cy="93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COMPLETE OTHER IDEAS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1869" y="6942713"/>
            <a:ext cx="2556583" cy="187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INDIVIDUAL FEATURES AND PAGES WIREFRAME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-8970905">
            <a:off x="2833017" y="607261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-7454377">
            <a:off x="13703560" y="401715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3112532">
            <a:off x="14650695" y="697339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609803" y="5889914"/>
            <a:ext cx="2556583" cy="282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INTEGRATE THE PROJECT WITH THE HELP OF PREVIOUS KNOWLEGDGE AND CODEBASE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6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84143"/>
            <a:ext cx="18288000" cy="4116330"/>
            <a:chOff x="0" y="0"/>
            <a:chExt cx="4816593" cy="1084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4136"/>
            </a:xfrm>
            <a:custGeom>
              <a:avLst/>
              <a:gdLst/>
              <a:ahLst/>
              <a:cxnLst/>
              <a:rect r="r" b="b" t="t" l="l"/>
              <a:pathLst>
                <a:path h="108413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62546"/>
                  </a:lnTo>
                  <a:cubicBezTo>
                    <a:pt x="4816592" y="1074470"/>
                    <a:pt x="4806926" y="1084136"/>
                    <a:pt x="4795002" y="1084136"/>
                  </a:cubicBezTo>
                  <a:lnTo>
                    <a:pt x="21590" y="1084136"/>
                  </a:lnTo>
                  <a:cubicBezTo>
                    <a:pt x="9666" y="1084136"/>
                    <a:pt x="0" y="1074470"/>
                    <a:pt x="0" y="106254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D71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11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44670" y="6394494"/>
            <a:ext cx="12862337" cy="2863806"/>
            <a:chOff x="0" y="0"/>
            <a:chExt cx="3974417" cy="8849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74417" cy="884906"/>
            </a:xfrm>
            <a:custGeom>
              <a:avLst/>
              <a:gdLst/>
              <a:ahLst/>
              <a:cxnLst/>
              <a:rect r="r" b="b" t="t" l="l"/>
              <a:pathLst>
                <a:path h="884906" w="3974417">
                  <a:moveTo>
                    <a:pt x="3771217" y="0"/>
                  </a:moveTo>
                  <a:cubicBezTo>
                    <a:pt x="3883441" y="0"/>
                    <a:pt x="3974417" y="198093"/>
                    <a:pt x="3974417" y="442453"/>
                  </a:cubicBezTo>
                  <a:cubicBezTo>
                    <a:pt x="3974417" y="686813"/>
                    <a:pt x="3883441" y="884906"/>
                    <a:pt x="3771217" y="884906"/>
                  </a:cubicBezTo>
                  <a:lnTo>
                    <a:pt x="203200" y="884906"/>
                  </a:lnTo>
                  <a:cubicBezTo>
                    <a:pt x="90976" y="884906"/>
                    <a:pt x="0" y="686813"/>
                    <a:pt x="0" y="442453"/>
                  </a:cubicBezTo>
                  <a:cubicBezTo>
                    <a:pt x="0" y="19809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974417" cy="951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23239" y="8622239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75715">
            <a:off x="-1954702" y="-145099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55902" y="135677"/>
            <a:ext cx="9639874" cy="6422566"/>
          </a:xfrm>
          <a:custGeom>
            <a:avLst/>
            <a:gdLst/>
            <a:ahLst/>
            <a:cxnLst/>
            <a:rect r="r" b="b" t="t" l="l"/>
            <a:pathLst>
              <a:path h="6422566" w="9639874">
                <a:moveTo>
                  <a:pt x="0" y="0"/>
                </a:moveTo>
                <a:lnTo>
                  <a:pt x="9639873" y="0"/>
                </a:lnTo>
                <a:lnTo>
                  <a:pt x="9639873" y="6422566"/>
                </a:lnTo>
                <a:lnTo>
                  <a:pt x="0" y="6422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44670" y="6701118"/>
            <a:ext cx="13191590" cy="239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0"/>
              </a:lnSpc>
              <a:spcBef>
                <a:spcPct val="0"/>
              </a:spcBef>
            </a:pPr>
            <a:r>
              <a:rPr lang="en-US" sz="6000" spc="900">
                <a:solidFill>
                  <a:srgbClr val="FD717C"/>
                </a:solidFill>
                <a:latin typeface="League Spartan Bold"/>
              </a:rPr>
              <a:t>GIVE A MATHA NOSHTO PITCH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6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84143"/>
            <a:ext cx="18288000" cy="4116330"/>
            <a:chOff x="0" y="0"/>
            <a:chExt cx="4816593" cy="1084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4136"/>
            </a:xfrm>
            <a:custGeom>
              <a:avLst/>
              <a:gdLst/>
              <a:ahLst/>
              <a:cxnLst/>
              <a:rect r="r" b="b" t="t" l="l"/>
              <a:pathLst>
                <a:path h="108413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62546"/>
                  </a:lnTo>
                  <a:cubicBezTo>
                    <a:pt x="4816592" y="1074470"/>
                    <a:pt x="4806926" y="1084136"/>
                    <a:pt x="4795002" y="1084136"/>
                  </a:cubicBezTo>
                  <a:lnTo>
                    <a:pt x="21590" y="1084136"/>
                  </a:lnTo>
                  <a:cubicBezTo>
                    <a:pt x="9666" y="1084136"/>
                    <a:pt x="0" y="1074470"/>
                    <a:pt x="0" y="106254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D71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11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7213" y="7281726"/>
            <a:ext cx="10550435" cy="2523240"/>
            <a:chOff x="0" y="0"/>
            <a:chExt cx="3974417" cy="9505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74417" cy="950521"/>
            </a:xfrm>
            <a:custGeom>
              <a:avLst/>
              <a:gdLst/>
              <a:ahLst/>
              <a:cxnLst/>
              <a:rect r="r" b="b" t="t" l="l"/>
              <a:pathLst>
                <a:path h="950521" w="3974417">
                  <a:moveTo>
                    <a:pt x="3771217" y="0"/>
                  </a:moveTo>
                  <a:cubicBezTo>
                    <a:pt x="3883441" y="0"/>
                    <a:pt x="3974417" y="212781"/>
                    <a:pt x="3974417" y="475260"/>
                  </a:cubicBezTo>
                  <a:cubicBezTo>
                    <a:pt x="3974417" y="737739"/>
                    <a:pt x="3883441" y="950521"/>
                    <a:pt x="3771217" y="950521"/>
                  </a:cubicBezTo>
                  <a:lnTo>
                    <a:pt x="203200" y="950521"/>
                  </a:lnTo>
                  <a:cubicBezTo>
                    <a:pt x="90976" y="950521"/>
                    <a:pt x="0" y="737739"/>
                    <a:pt x="0" y="475260"/>
                  </a:cubicBezTo>
                  <a:cubicBezTo>
                    <a:pt x="0" y="21278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974417" cy="1017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23239" y="8622239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75715">
            <a:off x="-1954702" y="-145099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646576" y="7407885"/>
            <a:ext cx="3493725" cy="2270921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5552152" y="1006473"/>
            <a:ext cx="6738526" cy="6275252"/>
          </a:xfrm>
          <a:custGeom>
            <a:avLst/>
            <a:gdLst/>
            <a:ahLst/>
            <a:cxnLst/>
            <a:rect r="r" b="b" t="t" l="l"/>
            <a:pathLst>
              <a:path h="6275252" w="6738526">
                <a:moveTo>
                  <a:pt x="0" y="0"/>
                </a:moveTo>
                <a:lnTo>
                  <a:pt x="6738526" y="0"/>
                </a:lnTo>
                <a:lnTo>
                  <a:pt x="6738526" y="6275253"/>
                </a:lnTo>
                <a:lnTo>
                  <a:pt x="0" y="6275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59873" y="7989951"/>
            <a:ext cx="3107381" cy="126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58"/>
              </a:lnSpc>
              <a:spcBef>
                <a:spcPct val="0"/>
              </a:spcBef>
            </a:pPr>
            <a:r>
              <a:rPr lang="en-US" sz="6600" spc="990">
                <a:solidFill>
                  <a:srgbClr val="FD717C"/>
                </a:solidFill>
                <a:latin typeface="League Spartan"/>
              </a:rPr>
              <a:t>AND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12966527" y="-8933110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4094">
            <a:off x="7838768" y="7146079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61716">
            <a:off x="12282101" y="4670813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88421" y="3831330"/>
            <a:ext cx="2556583" cy="140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HACKATHON</a:t>
            </a:r>
          </a:p>
          <a:p>
            <a:pPr algn="ctr">
              <a:lnSpc>
                <a:spcPts val="3737"/>
              </a:lnSpc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PREPARATION</a:t>
            </a:r>
          </a:p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AT 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36428" y="6230017"/>
            <a:ext cx="2556583" cy="140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FIND IMPACTFUL IDEA</a:t>
            </a:r>
          </a:p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IN HACKATHON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8970905">
            <a:off x="4533834" y="5193705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7923">
            <a:off x="-7442747" y="494099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87846" y="2412124"/>
            <a:ext cx="997850" cy="1267477"/>
          </a:xfrm>
          <a:custGeom>
            <a:avLst/>
            <a:gdLst/>
            <a:ahLst/>
            <a:cxnLst/>
            <a:rect r="r" b="b" t="t" l="l"/>
            <a:pathLst>
              <a:path h="1267477" w="997850">
                <a:moveTo>
                  <a:pt x="0" y="0"/>
                </a:moveTo>
                <a:lnTo>
                  <a:pt x="997850" y="0"/>
                </a:lnTo>
                <a:lnTo>
                  <a:pt x="997850" y="1267478"/>
                </a:lnTo>
                <a:lnTo>
                  <a:pt x="0" y="1267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2888" y="2513873"/>
            <a:ext cx="4087649" cy="4087649"/>
          </a:xfrm>
          <a:custGeom>
            <a:avLst/>
            <a:gdLst/>
            <a:ahLst/>
            <a:cxnLst/>
            <a:rect r="r" b="b" t="t" l="l"/>
            <a:pathLst>
              <a:path h="4087649" w="4087649">
                <a:moveTo>
                  <a:pt x="0" y="0"/>
                </a:moveTo>
                <a:lnTo>
                  <a:pt x="4087649" y="0"/>
                </a:lnTo>
                <a:lnTo>
                  <a:pt x="4087649" y="4087649"/>
                </a:lnTo>
                <a:lnTo>
                  <a:pt x="0" y="408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3441" y="410106"/>
            <a:ext cx="119755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EVENT JOURNEY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60899" y="4099359"/>
            <a:ext cx="2556583" cy="329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IMPLEMENT THE IDEA WITH </a:t>
            </a:r>
          </a:p>
          <a:p>
            <a:pPr algn="ctr">
              <a:lnSpc>
                <a:spcPts val="3737"/>
              </a:lnSpc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COMBINING </a:t>
            </a:r>
          </a:p>
          <a:p>
            <a:pPr algn="ctr">
              <a:lnSpc>
                <a:spcPts val="3737"/>
              </a:lnSpc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THE PRACTICED</a:t>
            </a:r>
          </a:p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FEATURES DURING HACKATHON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194744"/>
            <a:ext cx="8343129" cy="148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95"/>
              </a:lnSpc>
              <a:spcBef>
                <a:spcPct val="0"/>
              </a:spcBef>
            </a:pPr>
            <a:r>
              <a:rPr lang="en-US" sz="8837" spc="866">
                <a:solidFill>
                  <a:srgbClr val="231F20"/>
                </a:solidFill>
                <a:latin typeface="Oswald"/>
              </a:rPr>
              <a:t>WIN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6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84143"/>
            <a:ext cx="18288000" cy="4116330"/>
            <a:chOff x="0" y="0"/>
            <a:chExt cx="4816593" cy="1084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4136"/>
            </a:xfrm>
            <a:custGeom>
              <a:avLst/>
              <a:gdLst/>
              <a:ahLst/>
              <a:cxnLst/>
              <a:rect r="r" b="b" t="t" l="l"/>
              <a:pathLst>
                <a:path h="108413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62546"/>
                  </a:lnTo>
                  <a:cubicBezTo>
                    <a:pt x="4816592" y="1074470"/>
                    <a:pt x="4806926" y="1084136"/>
                    <a:pt x="4795002" y="1084136"/>
                  </a:cubicBezTo>
                  <a:lnTo>
                    <a:pt x="21590" y="1084136"/>
                  </a:lnTo>
                  <a:cubicBezTo>
                    <a:pt x="9666" y="1084136"/>
                    <a:pt x="0" y="1074470"/>
                    <a:pt x="0" y="106254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D71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11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7213" y="7281726"/>
            <a:ext cx="10550435" cy="2523240"/>
            <a:chOff x="0" y="0"/>
            <a:chExt cx="3974417" cy="9505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74417" cy="950521"/>
            </a:xfrm>
            <a:custGeom>
              <a:avLst/>
              <a:gdLst/>
              <a:ahLst/>
              <a:cxnLst/>
              <a:rect r="r" b="b" t="t" l="l"/>
              <a:pathLst>
                <a:path h="950521" w="3974417">
                  <a:moveTo>
                    <a:pt x="3771217" y="0"/>
                  </a:moveTo>
                  <a:cubicBezTo>
                    <a:pt x="3883441" y="0"/>
                    <a:pt x="3974417" y="212781"/>
                    <a:pt x="3974417" y="475260"/>
                  </a:cubicBezTo>
                  <a:cubicBezTo>
                    <a:pt x="3974417" y="737739"/>
                    <a:pt x="3883441" y="950521"/>
                    <a:pt x="3771217" y="950521"/>
                  </a:cubicBezTo>
                  <a:lnTo>
                    <a:pt x="203200" y="950521"/>
                  </a:lnTo>
                  <a:cubicBezTo>
                    <a:pt x="90976" y="950521"/>
                    <a:pt x="0" y="737739"/>
                    <a:pt x="0" y="475260"/>
                  </a:cubicBezTo>
                  <a:cubicBezTo>
                    <a:pt x="0" y="21278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974417" cy="1017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23239" y="8622239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75715">
            <a:off x="-1954702" y="-145099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5230" y="1555019"/>
            <a:ext cx="4554402" cy="5421907"/>
          </a:xfrm>
          <a:custGeom>
            <a:avLst/>
            <a:gdLst/>
            <a:ahLst/>
            <a:cxnLst/>
            <a:rect r="r" b="b" t="t" l="l"/>
            <a:pathLst>
              <a:path h="5421907" w="4554402">
                <a:moveTo>
                  <a:pt x="0" y="0"/>
                </a:moveTo>
                <a:lnTo>
                  <a:pt x="4554402" y="0"/>
                </a:lnTo>
                <a:lnTo>
                  <a:pt x="4554402" y="5421907"/>
                </a:lnTo>
                <a:lnTo>
                  <a:pt x="0" y="5421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38370" y="7939569"/>
            <a:ext cx="4728121" cy="124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2"/>
              </a:lnSpc>
              <a:spcBef>
                <a:spcPct val="0"/>
              </a:spcBef>
            </a:pPr>
            <a:r>
              <a:rPr lang="en-US" sz="7357" spc="721">
                <a:solidFill>
                  <a:srgbClr val="000000"/>
                </a:solidFill>
                <a:latin typeface="Oswald"/>
              </a:rPr>
              <a:t>QUESTION?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7716410" y="-959538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4057177" y="36453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17268" y="841887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2864" y="2663525"/>
            <a:ext cx="15305573" cy="116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77"/>
              </a:lnSpc>
            </a:pPr>
            <a:r>
              <a:rPr lang="en-US" sz="3462" spc="339" u="sng">
                <a:solidFill>
                  <a:srgbClr val="231F20"/>
                </a:solidFill>
                <a:latin typeface="Oswald Bold"/>
              </a:rPr>
              <a:t>MANADATARORY PREPARATION </a:t>
            </a:r>
          </a:p>
          <a:p>
            <a:pPr marL="0" indent="0" lvl="0">
              <a:lnSpc>
                <a:spcPts val="4777"/>
              </a:lnSpc>
              <a:spcBef>
                <a:spcPct val="0"/>
              </a:spcBef>
            </a:pPr>
            <a:r>
              <a:rPr lang="en-US" sz="3462" spc="339" u="sng">
                <a:solidFill>
                  <a:srgbClr val="231F20"/>
                </a:solidFill>
                <a:latin typeface="Oswald"/>
              </a:rPr>
              <a:t>(APPLICABLE FOR ALL FULL STACK PROJECT)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107911"/>
            <a:ext cx="10343487" cy="225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PARTNER’S IP ADDRESS FIND</a:t>
            </a:r>
          </a:p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TRY TO PASS JSON (USING POSTMAN/FRONTAND)</a:t>
            </a:r>
          </a:p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ALLOW IP ADDRESSES TO GET THE DATA FORM FRONTEND (BROWSER/MOBILE APP)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208" y="4851329"/>
            <a:ext cx="129392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 spc="509">
                <a:solidFill>
                  <a:srgbClr val="FFE75B"/>
                </a:solidFill>
                <a:latin typeface="League Spartan Bold"/>
              </a:rPr>
              <a:t>1. BACKEND CONNECT WITH PARTNER’S PC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9191248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4057177" y="36453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6704" y="1309886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70033"/>
            <a:ext cx="10401735" cy="100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62" spc="290">
                <a:solidFill>
                  <a:srgbClr val="231F20"/>
                </a:solidFill>
                <a:latin typeface="Oswald Bold"/>
              </a:rPr>
              <a:t> ADDING LANDING PAGE IN PERSONAL PROJECTS</a:t>
            </a:r>
          </a:p>
          <a:p>
            <a:pPr algn="ctr" marL="0" indent="0" lvl="0">
              <a:lnSpc>
                <a:spcPts val="4087"/>
              </a:lnSpc>
              <a:spcBef>
                <a:spcPct val="0"/>
              </a:spcBef>
            </a:pPr>
            <a:r>
              <a:rPr lang="en-US" sz="2962" spc="290">
                <a:solidFill>
                  <a:srgbClr val="231F20"/>
                </a:solidFill>
                <a:latin typeface="Oswald"/>
              </a:rPr>
              <a:t>(APPLICABLE FOR ALL FULL STACK PROJECT)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9739" y="5791747"/>
            <a:ext cx="10343487" cy="346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NAVBAR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HERO SECTION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PRODUCT FEATURES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BUSINESS PLAN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TEAM INFORMATION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FOOTER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943225" y="1755367"/>
            <a:ext cx="7344775" cy="26507458"/>
          </a:xfrm>
          <a:custGeom>
            <a:avLst/>
            <a:gdLst/>
            <a:ahLst/>
            <a:cxnLst/>
            <a:rect r="r" b="b" t="t" l="l"/>
            <a:pathLst>
              <a:path h="26507458" w="7344775">
                <a:moveTo>
                  <a:pt x="0" y="0"/>
                </a:moveTo>
                <a:lnTo>
                  <a:pt x="7344775" y="0"/>
                </a:lnTo>
                <a:lnTo>
                  <a:pt x="7344775" y="26507458"/>
                </a:lnTo>
                <a:lnTo>
                  <a:pt x="0" y="26507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0383" y="4191731"/>
            <a:ext cx="1096660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 spc="509">
                <a:solidFill>
                  <a:srgbClr val="FFE75B"/>
                </a:solidFill>
                <a:latin typeface="League Spartan Bold"/>
              </a:rPr>
              <a:t>2. LANDING PAGE WITH DIFFERENT DESIGNS INCLUDING: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9283426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4057177" y="36453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94465" y="-7843456"/>
            <a:ext cx="7293535" cy="26322531"/>
          </a:xfrm>
          <a:custGeom>
            <a:avLst/>
            <a:gdLst/>
            <a:ahLst/>
            <a:cxnLst/>
            <a:rect r="r" b="b" t="t" l="l"/>
            <a:pathLst>
              <a:path h="26322531" w="7293535">
                <a:moveTo>
                  <a:pt x="0" y="0"/>
                </a:moveTo>
                <a:lnTo>
                  <a:pt x="7293535" y="0"/>
                </a:lnTo>
                <a:lnTo>
                  <a:pt x="7293535" y="26322531"/>
                </a:lnTo>
                <a:lnTo>
                  <a:pt x="0" y="26322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06704" y="1309886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70033"/>
            <a:ext cx="10401735" cy="100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62" spc="290">
                <a:solidFill>
                  <a:srgbClr val="231F20"/>
                </a:solidFill>
                <a:latin typeface="Oswald Bold"/>
              </a:rPr>
              <a:t> ADDING LANDING PAGE IN PERSONAL PROJECTS</a:t>
            </a:r>
          </a:p>
          <a:p>
            <a:pPr algn="ctr" marL="0" indent="0" lvl="0">
              <a:lnSpc>
                <a:spcPts val="4087"/>
              </a:lnSpc>
              <a:spcBef>
                <a:spcPct val="0"/>
              </a:spcBef>
            </a:pPr>
            <a:r>
              <a:rPr lang="en-US" sz="2962" spc="290">
                <a:solidFill>
                  <a:srgbClr val="231F20"/>
                </a:solidFill>
                <a:latin typeface="Oswald"/>
              </a:rPr>
              <a:t>(APPLICABLE FOR ALL FULL STACK PROJECT)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383" y="4191731"/>
            <a:ext cx="1096660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 spc="509">
                <a:solidFill>
                  <a:srgbClr val="FFE75B"/>
                </a:solidFill>
                <a:latin typeface="League Spartan Bold"/>
              </a:rPr>
              <a:t>2. LANDING PAGE WITH DIFFERENT DESIGNS INCLUDING: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9739" y="5791747"/>
            <a:ext cx="10343487" cy="346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NAVBAR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HERO SECTION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PRODUCT FEATURES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BUSINESS PLAN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TEAM INFORMATION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FOOTER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9459829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4739290" y="527835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94465" y="-17945239"/>
            <a:ext cx="7293535" cy="26322531"/>
          </a:xfrm>
          <a:custGeom>
            <a:avLst/>
            <a:gdLst/>
            <a:ahLst/>
            <a:cxnLst/>
            <a:rect r="r" b="b" t="t" l="l"/>
            <a:pathLst>
              <a:path h="26322531" w="7293535">
                <a:moveTo>
                  <a:pt x="0" y="0"/>
                </a:moveTo>
                <a:lnTo>
                  <a:pt x="7293535" y="0"/>
                </a:lnTo>
                <a:lnTo>
                  <a:pt x="7293535" y="26322531"/>
                </a:lnTo>
                <a:lnTo>
                  <a:pt x="0" y="26322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06704" y="1309886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70033"/>
            <a:ext cx="10401735" cy="100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62" spc="290">
                <a:solidFill>
                  <a:srgbClr val="231F20"/>
                </a:solidFill>
                <a:latin typeface="Oswald Bold"/>
              </a:rPr>
              <a:t> ADDING LANDING PAGE IN PERSONAL PROJECTS</a:t>
            </a:r>
          </a:p>
          <a:p>
            <a:pPr algn="ctr" marL="0" indent="0" lvl="0">
              <a:lnSpc>
                <a:spcPts val="4087"/>
              </a:lnSpc>
              <a:spcBef>
                <a:spcPct val="0"/>
              </a:spcBef>
            </a:pPr>
            <a:r>
              <a:rPr lang="en-US" sz="2962" spc="290">
                <a:solidFill>
                  <a:srgbClr val="231F20"/>
                </a:solidFill>
                <a:latin typeface="Oswald"/>
              </a:rPr>
              <a:t>(APPLICABLE FOR ALL FULL STACK PROJECT)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383" y="4191731"/>
            <a:ext cx="1096660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 spc="509">
                <a:solidFill>
                  <a:srgbClr val="FFE75B"/>
                </a:solidFill>
                <a:latin typeface="League Spartan Bold"/>
              </a:rPr>
              <a:t>2. LANDING PAGE WITH DIFFERENT DESIGNS INCLUDING: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9739" y="5791747"/>
            <a:ext cx="10343487" cy="346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NAVBAR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HERO SECTION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PRODUCT FEATURES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BUSINESS PLAN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TEAM INFORMATION</a:t>
            </a:r>
          </a:p>
          <a:p>
            <a:pPr marL="724831" indent="-362416" lvl="1">
              <a:lnSpc>
                <a:spcPts val="4633"/>
              </a:lnSpc>
              <a:buFont typeface="Arial"/>
              <a:buChar char="•"/>
            </a:pPr>
            <a:r>
              <a:rPr lang="en-US" sz="3357" spc="329">
                <a:solidFill>
                  <a:srgbClr val="231F20"/>
                </a:solidFill>
                <a:latin typeface="Oswald"/>
              </a:rPr>
              <a:t>FOOTER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7716410" y="-959538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4057177" y="36453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1090" y="5086350"/>
            <a:ext cx="10343487" cy="338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NAVBAR</a:t>
            </a:r>
          </a:p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HERO SECTION</a:t>
            </a:r>
          </a:p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PRODUCT FEATURES</a:t>
            </a:r>
          </a:p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BUSINESS PLAN</a:t>
            </a:r>
          </a:p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TEAM INFORMATION</a:t>
            </a:r>
          </a:p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FOOTER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62833" y="5993202"/>
            <a:ext cx="10343487" cy="110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5"/>
              </a:lnSpc>
            </a:pPr>
            <a:r>
              <a:rPr lang="en-US" sz="3257" spc="319">
                <a:solidFill>
                  <a:srgbClr val="000000"/>
                </a:solidFill>
                <a:latin typeface="Oswald"/>
              </a:rPr>
              <a:t>EXAMPLE LANDING PAGES:</a:t>
            </a:r>
          </a:p>
          <a:p>
            <a:pPr algn="ctr">
              <a:lnSpc>
                <a:spcPts val="4495"/>
              </a:lnSpc>
              <a:spcBef>
                <a:spcPct val="0"/>
              </a:spcBef>
            </a:pPr>
            <a:r>
              <a:rPr lang="en-US" sz="3257" spc="319" u="sng">
                <a:solidFill>
                  <a:srgbClr val="000000"/>
                </a:solidFill>
                <a:latin typeface="Oswald"/>
                <a:hlinkClick r:id="rId5" tooltip="https://www.tooplate.com"/>
              </a:rPr>
              <a:t>WWW.TOOPLATE.COM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6704" y="1309886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70033"/>
            <a:ext cx="10401735" cy="100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62" spc="290">
                <a:solidFill>
                  <a:srgbClr val="231F20"/>
                </a:solidFill>
                <a:latin typeface="Oswald Bold"/>
              </a:rPr>
              <a:t> ADDING LANDING PAGE IN PERSONAL PROJECTS</a:t>
            </a:r>
          </a:p>
          <a:p>
            <a:pPr algn="ctr" marL="0" indent="0" lvl="0">
              <a:lnSpc>
                <a:spcPts val="4087"/>
              </a:lnSpc>
              <a:spcBef>
                <a:spcPct val="0"/>
              </a:spcBef>
            </a:pPr>
            <a:r>
              <a:rPr lang="en-US" sz="2962" spc="290">
                <a:solidFill>
                  <a:srgbClr val="231F20"/>
                </a:solidFill>
                <a:latin typeface="Oswald"/>
              </a:rPr>
              <a:t>(APPLICABLE FOR ALL FULL STACK PROJECT)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0383" y="4191731"/>
            <a:ext cx="1716092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 spc="509">
                <a:solidFill>
                  <a:srgbClr val="FFE75B"/>
                </a:solidFill>
                <a:latin typeface="League Spartan Bold"/>
              </a:rPr>
              <a:t>2. LANDING PAGE WITH DIFFERENT DESIGNS INCLUDING: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7716410" y="-959538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4554935" y="3910932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17268" y="841887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059" y="6020487"/>
            <a:ext cx="8094358" cy="225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ORGANIZER’S EXPECTATION</a:t>
            </a:r>
          </a:p>
          <a:p>
            <a:pPr marL="703243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WHICH TECHNOLOGY (FULL STACK PROJECT/ AI BASED PROJECT/IDEA BASED)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2654" y="2926428"/>
            <a:ext cx="15305573" cy="116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77"/>
              </a:lnSpc>
            </a:pPr>
            <a:r>
              <a:rPr lang="en-US" sz="3462" spc="339" u="sng">
                <a:solidFill>
                  <a:srgbClr val="231F20"/>
                </a:solidFill>
                <a:latin typeface="Oswald Bold"/>
              </a:rPr>
              <a:t>MANADATARORY PREPARATION </a:t>
            </a:r>
          </a:p>
          <a:p>
            <a:pPr marL="0" indent="0" lvl="0">
              <a:lnSpc>
                <a:spcPts val="4777"/>
              </a:lnSpc>
              <a:spcBef>
                <a:spcPct val="0"/>
              </a:spcBef>
            </a:pPr>
            <a:r>
              <a:rPr lang="en-US" sz="3462" spc="339" u="sng">
                <a:solidFill>
                  <a:srgbClr val="231F20"/>
                </a:solidFill>
                <a:latin typeface="Oswald"/>
              </a:rPr>
              <a:t>(APPLICABLE FOR ALL FULL STACK PROJECT)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19421" y="2838034"/>
            <a:ext cx="6259901" cy="5577003"/>
          </a:xfrm>
          <a:custGeom>
            <a:avLst/>
            <a:gdLst/>
            <a:ahLst/>
            <a:cxnLst/>
            <a:rect r="r" b="b" t="t" l="l"/>
            <a:pathLst>
              <a:path h="5577003" w="6259901">
                <a:moveTo>
                  <a:pt x="0" y="0"/>
                </a:moveTo>
                <a:lnTo>
                  <a:pt x="6259901" y="0"/>
                </a:lnTo>
                <a:lnTo>
                  <a:pt x="6259901" y="5577003"/>
                </a:lnTo>
                <a:lnTo>
                  <a:pt x="0" y="5577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6091" y="4517387"/>
            <a:ext cx="565718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 spc="509">
                <a:solidFill>
                  <a:srgbClr val="FFE75B"/>
                </a:solidFill>
                <a:latin typeface="League Spartan Bold"/>
              </a:rPr>
              <a:t>3. ANALYSIS THE COMPETITION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9430910" y="-1440546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2783" y="9953919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4099" y="4178916"/>
            <a:ext cx="7030194" cy="279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3242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NASA SPACE APPS CHALLENGE</a:t>
            </a:r>
          </a:p>
          <a:p>
            <a:pPr marL="703242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LEADING UNIVERSITY HACKATHON</a:t>
            </a:r>
          </a:p>
          <a:p>
            <a:pPr marL="703242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SUST CSE CARNIVAL</a:t>
            </a:r>
          </a:p>
          <a:p>
            <a:pPr marL="703242" indent="-351621" lvl="1">
              <a:lnSpc>
                <a:spcPts val="4495"/>
              </a:lnSpc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SUST SWE TECHNOVANT</a:t>
            </a:r>
          </a:p>
          <a:p>
            <a:pPr marL="703242" indent="-351621" lvl="1">
              <a:lnSpc>
                <a:spcPts val="4495"/>
              </a:lnSpc>
              <a:spcBef>
                <a:spcPct val="0"/>
              </a:spcBef>
              <a:buFont typeface="Arial"/>
              <a:buChar char="•"/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DEVOPS HACKATHON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87923">
            <a:off x="-9450304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87923">
            <a:off x="-9421385" y="-893094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42006" y="2387782"/>
            <a:ext cx="1201994" cy="1201994"/>
          </a:xfrm>
          <a:custGeom>
            <a:avLst/>
            <a:gdLst/>
            <a:ahLst/>
            <a:cxnLst/>
            <a:rect r="r" b="b" t="t" l="l"/>
            <a:pathLst>
              <a:path h="1201994" w="1201994">
                <a:moveTo>
                  <a:pt x="0" y="0"/>
                </a:moveTo>
                <a:lnTo>
                  <a:pt x="1201994" y="0"/>
                </a:lnTo>
                <a:lnTo>
                  <a:pt x="1201994" y="1201993"/>
                </a:lnTo>
                <a:lnTo>
                  <a:pt x="0" y="1201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8872" y="2350355"/>
            <a:ext cx="864496" cy="1239421"/>
          </a:xfrm>
          <a:custGeom>
            <a:avLst/>
            <a:gdLst/>
            <a:ahLst/>
            <a:cxnLst/>
            <a:rect r="r" b="b" t="t" l="l"/>
            <a:pathLst>
              <a:path h="1239421" w="864496">
                <a:moveTo>
                  <a:pt x="0" y="0"/>
                </a:moveTo>
                <a:lnTo>
                  <a:pt x="864496" y="0"/>
                </a:lnTo>
                <a:lnTo>
                  <a:pt x="864496" y="1239420"/>
                </a:lnTo>
                <a:lnTo>
                  <a:pt x="0" y="1239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86303" y="518037"/>
            <a:ext cx="7679139" cy="81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9"/>
              </a:lnSpc>
              <a:spcBef>
                <a:spcPct val="0"/>
              </a:spcBef>
            </a:pPr>
            <a:r>
              <a:rPr lang="en-US" sz="4876" spc="477">
                <a:solidFill>
                  <a:srgbClr val="231F20"/>
                </a:solidFill>
                <a:latin typeface="Oswald Bold"/>
              </a:rPr>
              <a:t>PREPARATION AT 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18296" y="3616941"/>
            <a:ext cx="2319808" cy="335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5"/>
              </a:lnSpc>
            </a:pPr>
            <a:r>
              <a:rPr lang="en-US" sz="3257" spc="319" u="sng">
                <a:solidFill>
                  <a:srgbClr val="231F20"/>
                </a:solidFill>
                <a:latin typeface="Oswald"/>
              </a:rPr>
              <a:t>DURATION</a:t>
            </a:r>
          </a:p>
          <a:p>
            <a:pPr algn="ctr">
              <a:lnSpc>
                <a:spcPts val="4495"/>
              </a:lnSpc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36 HOURS</a:t>
            </a:r>
          </a:p>
          <a:p>
            <a:pPr algn="ctr">
              <a:lnSpc>
                <a:spcPts val="4495"/>
              </a:lnSpc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24 HOURS</a:t>
            </a:r>
          </a:p>
          <a:p>
            <a:pPr algn="ctr">
              <a:lnSpc>
                <a:spcPts val="4495"/>
              </a:lnSpc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24 HOURS</a:t>
            </a:r>
          </a:p>
          <a:p>
            <a:pPr algn="ctr">
              <a:lnSpc>
                <a:spcPts val="4495"/>
              </a:lnSpc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36 HOURS</a:t>
            </a:r>
          </a:p>
          <a:p>
            <a:pPr algn="ctr">
              <a:lnSpc>
                <a:spcPts val="4495"/>
              </a:lnSpc>
              <a:spcBef>
                <a:spcPct val="0"/>
              </a:spcBef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7 HOURS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98872" y="3616941"/>
            <a:ext cx="7558548" cy="332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5"/>
              </a:lnSpc>
            </a:pPr>
            <a:r>
              <a:rPr lang="en-US" sz="3257" spc="319" u="sng">
                <a:solidFill>
                  <a:srgbClr val="231F20"/>
                </a:solidFill>
                <a:latin typeface="Oswald"/>
              </a:rPr>
              <a:t>TASK</a:t>
            </a:r>
          </a:p>
          <a:p>
            <a:pPr algn="just">
              <a:lnSpc>
                <a:spcPts val="4495"/>
              </a:lnSpc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30+ PROBLEM STATEMENT</a:t>
            </a:r>
          </a:p>
          <a:p>
            <a:pPr algn="just">
              <a:lnSpc>
                <a:spcPts val="4219"/>
              </a:lnSpc>
            </a:pPr>
            <a:r>
              <a:rPr lang="en-US" sz="3057" spc="299">
                <a:solidFill>
                  <a:srgbClr val="231F20"/>
                </a:solidFill>
                <a:latin typeface="Oswald"/>
              </a:rPr>
              <a:t>FEATURES INTEGRATE/ SPECIEFIC DOMAIN</a:t>
            </a:r>
          </a:p>
          <a:p>
            <a:pPr algn="just">
              <a:lnSpc>
                <a:spcPts val="4495"/>
              </a:lnSpc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AI BASED</a:t>
            </a:r>
          </a:p>
          <a:p>
            <a:pPr algn="just">
              <a:lnSpc>
                <a:spcPts val="4495"/>
              </a:lnSpc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OPEN IDEA</a:t>
            </a:r>
          </a:p>
          <a:p>
            <a:pPr algn="just">
              <a:lnSpc>
                <a:spcPts val="4495"/>
              </a:lnSpc>
              <a:spcBef>
                <a:spcPct val="0"/>
              </a:spcBef>
            </a:pPr>
            <a:r>
              <a:rPr lang="en-US" sz="3257" spc="319">
                <a:solidFill>
                  <a:srgbClr val="231F20"/>
                </a:solidFill>
                <a:latin typeface="Oswald"/>
              </a:rPr>
              <a:t>MONITOR AND DEPLOY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4099" y="2941490"/>
            <a:ext cx="9897345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405">
                <a:solidFill>
                  <a:srgbClr val="FFE75B"/>
                </a:solidFill>
                <a:latin typeface="League Spartan Bold"/>
              </a:rPr>
              <a:t>3. ANALYSIS THE COMPETITION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DAF-5PsIHYo</dc:identifier>
  <dcterms:modified xsi:type="dcterms:W3CDTF">2011-08-01T06:04:30Z</dcterms:modified>
  <cp:revision>1</cp:revision>
  <dc:title>How to win</dc:title>
</cp:coreProperties>
</file>